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Rockwell" panose="02060603020205020403" pitchFamily="18" charset="0"/>
      <p:regular r:id="rId8"/>
      <p:bold r:id="rId9"/>
      <p:italic r:id="rId10"/>
      <p:boldItalic r:id="rId11"/>
    </p:embeddedFont>
    <p:embeddedFont>
      <p:font typeface="Canva Sans Bold" panose="020B0604020202020204" charset="0"/>
      <p:regular r:id="rId12"/>
    </p:embeddedFont>
    <p:embeddedFont>
      <p:font typeface="Canva Sans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 Bold Italic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62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2.sv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12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6.svg"/><Relationship Id="rId5" Type="http://schemas.openxmlformats.org/officeDocument/2006/relationships/image" Target="../media/image8.sv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jpeg"/><Relationship Id="rId5" Type="http://schemas.openxmlformats.org/officeDocument/2006/relationships/image" Target="../media/image20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81200" y="-1790700"/>
            <a:ext cx="11125200" cy="13449300"/>
            <a:chOff x="0" y="0"/>
            <a:chExt cx="2587296" cy="31277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7296" cy="3127792"/>
            </a:xfrm>
            <a:custGeom>
              <a:avLst/>
              <a:gdLst/>
              <a:ahLst/>
              <a:cxnLst/>
              <a:rect l="l" t="t" r="r" b="b"/>
              <a:pathLst>
                <a:path w="2587296" h="3127792">
                  <a:moveTo>
                    <a:pt x="0" y="0"/>
                  </a:moveTo>
                  <a:lnTo>
                    <a:pt x="2587296" y="0"/>
                  </a:lnTo>
                  <a:lnTo>
                    <a:pt x="2587296" y="3127792"/>
                  </a:lnTo>
                  <a:lnTo>
                    <a:pt x="0" y="3127792"/>
                  </a:lnTo>
                  <a:close/>
                </a:path>
              </a:pathLst>
            </a:custGeom>
            <a:solidFill>
              <a:srgbClr val="FADFE8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590260" y="3469501"/>
            <a:ext cx="11966618" cy="387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94"/>
              </a:lnSpc>
            </a:pPr>
            <a:r>
              <a:rPr lang="en-US" sz="13240" b="1" dirty="0" smtClean="0">
                <a:solidFill>
                  <a:srgbClr val="010A4F"/>
                </a:solidFill>
                <a:latin typeface="Rockwell" panose="02060603020205020403" pitchFamily="18" charset="0"/>
              </a:rPr>
              <a:t>The </a:t>
            </a:r>
            <a:r>
              <a:rPr lang="en-US" sz="13240" b="1" dirty="0" err="1" smtClean="0">
                <a:solidFill>
                  <a:srgbClr val="010A4F"/>
                </a:solidFill>
                <a:latin typeface="Rockwell" panose="02060603020205020403" pitchFamily="18" charset="0"/>
              </a:rPr>
              <a:t>ThermoVacc</a:t>
            </a:r>
            <a:endParaRPr lang="en-US" sz="13240" b="1" dirty="0">
              <a:solidFill>
                <a:srgbClr val="010A4F"/>
              </a:solidFill>
              <a:latin typeface="Rockwell" panose="02060603020205020403" pitchFamily="18" charset="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533400" y="8267699"/>
            <a:ext cx="19316699" cy="2590800"/>
            <a:chOff x="0" y="0"/>
            <a:chExt cx="4492325" cy="6025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92325" cy="602521"/>
            </a:xfrm>
            <a:custGeom>
              <a:avLst/>
              <a:gdLst/>
              <a:ahLst/>
              <a:cxnLst/>
              <a:rect l="l" t="t" r="r" b="b"/>
              <a:pathLst>
                <a:path w="4492325" h="602521">
                  <a:moveTo>
                    <a:pt x="0" y="0"/>
                  </a:moveTo>
                  <a:lnTo>
                    <a:pt x="4492325" y="0"/>
                  </a:lnTo>
                  <a:lnTo>
                    <a:pt x="4492325" y="602521"/>
                  </a:lnTo>
                  <a:lnTo>
                    <a:pt x="0" y="602521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3173590" y="1172427"/>
            <a:ext cx="2448902" cy="2847560"/>
          </a:xfrm>
          <a:custGeom>
            <a:avLst/>
            <a:gdLst/>
            <a:ahLst/>
            <a:cxnLst/>
            <a:rect l="l" t="t" r="r" b="b"/>
            <a:pathLst>
              <a:path w="2448902" h="2847560">
                <a:moveTo>
                  <a:pt x="0" y="0"/>
                </a:moveTo>
                <a:lnTo>
                  <a:pt x="2448902" y="0"/>
                </a:lnTo>
                <a:lnTo>
                  <a:pt x="2448902" y="2847560"/>
                </a:lnTo>
                <a:lnTo>
                  <a:pt x="0" y="2847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173590" y="4771551"/>
            <a:ext cx="2705617" cy="2705617"/>
          </a:xfrm>
          <a:custGeom>
            <a:avLst/>
            <a:gdLst/>
            <a:ahLst/>
            <a:cxnLst/>
            <a:rect l="l" t="t" r="r" b="b"/>
            <a:pathLst>
              <a:path w="2705617" h="2705617">
                <a:moveTo>
                  <a:pt x="0" y="0"/>
                </a:moveTo>
                <a:lnTo>
                  <a:pt x="2705617" y="0"/>
                </a:lnTo>
                <a:lnTo>
                  <a:pt x="2705617" y="2705618"/>
                </a:lnTo>
                <a:lnTo>
                  <a:pt x="0" y="270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1000" y="9145604"/>
            <a:ext cx="17526000" cy="43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9"/>
              </a:lnSpc>
            </a:pPr>
            <a:r>
              <a:rPr lang="en-US" sz="3199" spc="31" dirty="0">
                <a:solidFill>
                  <a:srgbClr val="010A4F"/>
                </a:solidFill>
                <a:latin typeface="Roboto Bold Italics"/>
              </a:rPr>
              <a:t>PREPARED BY AADITYA SHAH, KABIR PUNJWANI, AVYA GUPTA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3103968" y="7569885"/>
            <a:ext cx="18582162" cy="3878520"/>
          </a:xfrm>
          <a:custGeom>
            <a:avLst/>
            <a:gdLst/>
            <a:ahLst/>
            <a:cxnLst/>
            <a:rect l="l" t="t" r="r" b="b"/>
            <a:pathLst>
              <a:path w="18582162" h="3878520">
                <a:moveTo>
                  <a:pt x="0" y="0"/>
                </a:moveTo>
                <a:lnTo>
                  <a:pt x="18582162" y="0"/>
                </a:lnTo>
                <a:lnTo>
                  <a:pt x="18582162" y="3878520"/>
                </a:lnTo>
                <a:lnTo>
                  <a:pt x="0" y="3878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4298254" y="5317241"/>
            <a:ext cx="14235737" cy="2633200"/>
          </a:xfrm>
          <a:custGeom>
            <a:avLst/>
            <a:gdLst/>
            <a:ahLst/>
            <a:cxnLst/>
            <a:rect l="l" t="t" r="r" b="b"/>
            <a:pathLst>
              <a:path w="14235737" h="2633200">
                <a:moveTo>
                  <a:pt x="0" y="0"/>
                </a:moveTo>
                <a:lnTo>
                  <a:pt x="14235738" y="0"/>
                </a:lnTo>
                <a:lnTo>
                  <a:pt x="14235738" y="2633200"/>
                </a:lnTo>
                <a:lnTo>
                  <a:pt x="0" y="2633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456110">
            <a:off x="1525240" y="-926719"/>
            <a:ext cx="15471555" cy="10382228"/>
          </a:xfrm>
          <a:custGeom>
            <a:avLst/>
            <a:gdLst/>
            <a:ahLst/>
            <a:cxnLst/>
            <a:rect l="l" t="t" r="r" b="b"/>
            <a:pathLst>
              <a:path w="15471555" h="10382228">
                <a:moveTo>
                  <a:pt x="0" y="0"/>
                </a:moveTo>
                <a:lnTo>
                  <a:pt x="15471556" y="0"/>
                </a:lnTo>
                <a:lnTo>
                  <a:pt x="15471556" y="10382228"/>
                </a:lnTo>
                <a:lnTo>
                  <a:pt x="0" y="10382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366904" y="3617987"/>
            <a:ext cx="11167443" cy="11280626"/>
          </a:xfrm>
          <a:custGeom>
            <a:avLst/>
            <a:gdLst/>
            <a:ahLst/>
            <a:cxnLst/>
            <a:rect l="l" t="t" r="r" b="b"/>
            <a:pathLst>
              <a:path w="11167443" h="11280626">
                <a:moveTo>
                  <a:pt x="0" y="0"/>
                </a:moveTo>
                <a:lnTo>
                  <a:pt x="11167443" y="0"/>
                </a:lnTo>
                <a:lnTo>
                  <a:pt x="11167443" y="11280626"/>
                </a:lnTo>
                <a:lnTo>
                  <a:pt x="0" y="112806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865377" y="-134346"/>
            <a:ext cx="15059344" cy="3402111"/>
          </a:xfrm>
          <a:custGeom>
            <a:avLst/>
            <a:gdLst/>
            <a:ahLst/>
            <a:cxnLst/>
            <a:rect l="l" t="t" r="r" b="b"/>
            <a:pathLst>
              <a:path w="15059344" h="3402111">
                <a:moveTo>
                  <a:pt x="0" y="0"/>
                </a:moveTo>
                <a:lnTo>
                  <a:pt x="15059344" y="0"/>
                </a:lnTo>
                <a:lnTo>
                  <a:pt x="15059344" y="3402111"/>
                </a:lnTo>
                <a:lnTo>
                  <a:pt x="0" y="3402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680894" y="4807651"/>
            <a:ext cx="6862215" cy="9363166"/>
          </a:xfrm>
          <a:custGeom>
            <a:avLst/>
            <a:gdLst/>
            <a:ahLst/>
            <a:cxnLst/>
            <a:rect l="l" t="t" r="r" b="b"/>
            <a:pathLst>
              <a:path w="6862215" h="9363166">
                <a:moveTo>
                  <a:pt x="0" y="0"/>
                </a:moveTo>
                <a:lnTo>
                  <a:pt x="6862215" y="0"/>
                </a:lnTo>
                <a:lnTo>
                  <a:pt x="6862215" y="9363166"/>
                </a:lnTo>
                <a:lnTo>
                  <a:pt x="0" y="93631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86966" y="-134346"/>
            <a:ext cx="4017559" cy="3404882"/>
          </a:xfrm>
          <a:custGeom>
            <a:avLst/>
            <a:gdLst/>
            <a:ahLst/>
            <a:cxnLst/>
            <a:rect l="l" t="t" r="r" b="b"/>
            <a:pathLst>
              <a:path w="4017559" h="3404882">
                <a:moveTo>
                  <a:pt x="0" y="0"/>
                </a:moveTo>
                <a:lnTo>
                  <a:pt x="4017559" y="0"/>
                </a:lnTo>
                <a:lnTo>
                  <a:pt x="4017559" y="3404881"/>
                </a:lnTo>
                <a:lnTo>
                  <a:pt x="0" y="34048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22390" y="658537"/>
            <a:ext cx="16384887" cy="8830698"/>
            <a:chOff x="0" y="0"/>
            <a:chExt cx="2680843" cy="14448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80843" cy="1444851"/>
            </a:xfrm>
            <a:custGeom>
              <a:avLst/>
              <a:gdLst/>
              <a:ahLst/>
              <a:cxnLst/>
              <a:rect l="l" t="t" r="r" b="b"/>
              <a:pathLst>
                <a:path w="2680843" h="1444851">
                  <a:moveTo>
                    <a:pt x="0" y="0"/>
                  </a:moveTo>
                  <a:lnTo>
                    <a:pt x="2680843" y="0"/>
                  </a:lnTo>
                  <a:lnTo>
                    <a:pt x="2680843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103196" y="4285688"/>
            <a:ext cx="7388130" cy="1304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57"/>
              </a:lnSpc>
            </a:pPr>
            <a:r>
              <a:rPr lang="en-US" sz="12743" b="1" dirty="0">
                <a:solidFill>
                  <a:srgbClr val="010A4F"/>
                </a:solidFill>
                <a:latin typeface="Rockwell" panose="02060603020205020403" pitchFamily="18" charset="0"/>
              </a:rPr>
              <a:t>problem</a:t>
            </a:r>
          </a:p>
        </p:txBody>
      </p:sp>
      <p:sp>
        <p:nvSpPr>
          <p:cNvPr id="12" name="Freeform 12"/>
          <p:cNvSpPr/>
          <p:nvPr/>
        </p:nvSpPr>
        <p:spPr>
          <a:xfrm rot="-10800000">
            <a:off x="10816862" y="1915822"/>
            <a:ext cx="5446366" cy="1007420"/>
          </a:xfrm>
          <a:custGeom>
            <a:avLst/>
            <a:gdLst/>
            <a:ahLst/>
            <a:cxnLst/>
            <a:rect l="l" t="t" r="r" b="b"/>
            <a:pathLst>
              <a:path w="5446366" h="1007420">
                <a:moveTo>
                  <a:pt x="0" y="0"/>
                </a:moveTo>
                <a:lnTo>
                  <a:pt x="5446366" y="0"/>
                </a:lnTo>
                <a:lnTo>
                  <a:pt x="5446366" y="1007420"/>
                </a:lnTo>
                <a:lnTo>
                  <a:pt x="0" y="1007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344256" y="2200507"/>
            <a:ext cx="4391578" cy="580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4"/>
              </a:lnSpc>
            </a:pPr>
            <a:r>
              <a:rPr lang="en-US" sz="5255" spc="31" dirty="0">
                <a:solidFill>
                  <a:srgbClr val="010A4F"/>
                </a:solidFill>
                <a:latin typeface="Rockwell" panose="02060603020205020403" pitchFamily="18" charset="0"/>
              </a:rPr>
              <a:t>PROBLEM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43624" y="4205117"/>
            <a:ext cx="6043054" cy="174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9"/>
              </a:lnSpc>
            </a:pPr>
            <a:r>
              <a:rPr lang="en-US" sz="2857" dirty="0">
                <a:solidFill>
                  <a:srgbClr val="000000"/>
                </a:solidFill>
                <a:latin typeface="Canva Sans" panose="020B0604020202020204" charset="0"/>
              </a:rPr>
              <a:t>Difficulties in maintaining the temperature of vaccines in their optimal range while being </a:t>
            </a:r>
            <a:r>
              <a:rPr lang="en-US" sz="2857" dirty="0" smtClean="0">
                <a:solidFill>
                  <a:srgbClr val="000000"/>
                </a:solidFill>
                <a:latin typeface="Canva Sans" panose="020B0604020202020204" charset="0"/>
              </a:rPr>
              <a:t>transported.</a:t>
            </a:r>
            <a:endParaRPr lang="en-US" sz="2857" dirty="0">
              <a:solidFill>
                <a:srgbClr val="000000"/>
              </a:solidFill>
              <a:latin typeface="Canva Sans" panose="020B0604020202020204" charset="0"/>
            </a:endParaRPr>
          </a:p>
        </p:txBody>
      </p:sp>
      <p:sp>
        <p:nvSpPr>
          <p:cNvPr id="15" name="AutoShape 15"/>
          <p:cNvSpPr/>
          <p:nvPr/>
        </p:nvSpPr>
        <p:spPr>
          <a:xfrm rot="-5400000">
            <a:off x="6566255" y="5067482"/>
            <a:ext cx="6292009" cy="0"/>
          </a:xfrm>
          <a:prstGeom prst="line">
            <a:avLst/>
          </a:prstGeom>
          <a:ln w="38100" cap="flat">
            <a:solidFill>
              <a:srgbClr val="010A4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5800" y="-1295400"/>
            <a:ext cx="9829800" cy="12306300"/>
            <a:chOff x="0" y="0"/>
            <a:chExt cx="1828828" cy="22895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28" cy="2289579"/>
            </a:xfrm>
            <a:custGeom>
              <a:avLst/>
              <a:gdLst/>
              <a:ahLst/>
              <a:cxnLst/>
              <a:rect l="l" t="t" r="r" b="b"/>
              <a:pathLst>
                <a:path w="1828828" h="2289579">
                  <a:moveTo>
                    <a:pt x="0" y="0"/>
                  </a:moveTo>
                  <a:lnTo>
                    <a:pt x="1828828" y="0"/>
                  </a:lnTo>
                  <a:lnTo>
                    <a:pt x="1828828" y="2289579"/>
                  </a:lnTo>
                  <a:lnTo>
                    <a:pt x="0" y="2289579"/>
                  </a:lnTo>
                  <a:close/>
                </a:path>
              </a:pathLst>
            </a:custGeom>
            <a:solidFill>
              <a:srgbClr val="E1EEFE">
                <a:alpha val="92941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156633" y="2341574"/>
            <a:ext cx="12402644" cy="2801926"/>
          </a:xfrm>
          <a:custGeom>
            <a:avLst/>
            <a:gdLst/>
            <a:ahLst/>
            <a:cxnLst/>
            <a:rect l="l" t="t" r="r" b="b"/>
            <a:pathLst>
              <a:path w="12402644" h="2801926">
                <a:moveTo>
                  <a:pt x="0" y="0"/>
                </a:moveTo>
                <a:lnTo>
                  <a:pt x="12402644" y="0"/>
                </a:lnTo>
                <a:lnTo>
                  <a:pt x="12402644" y="2801926"/>
                </a:lnTo>
                <a:lnTo>
                  <a:pt x="0" y="2801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38484" y="1514214"/>
            <a:ext cx="7450621" cy="176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85"/>
              </a:lnSpc>
            </a:pPr>
            <a:r>
              <a:rPr lang="en-US" sz="13285" dirty="0">
                <a:solidFill>
                  <a:srgbClr val="010A4F"/>
                </a:solidFill>
                <a:latin typeface="Rockwell" panose="02060603020205020403" pitchFamily="18" charset="0"/>
              </a:rPr>
              <a:t>Big</a:t>
            </a:r>
          </a:p>
        </p:txBody>
      </p:sp>
      <p:grpSp>
        <p:nvGrpSpPr>
          <p:cNvPr id="6" name="Group 6"/>
          <p:cNvGrpSpPr/>
          <p:nvPr/>
        </p:nvGrpSpPr>
        <p:grpSpPr>
          <a:xfrm rot="-482310">
            <a:off x="1614508" y="380972"/>
            <a:ext cx="3295385" cy="1002470"/>
            <a:chOff x="0" y="0"/>
            <a:chExt cx="4393847" cy="1336627"/>
          </a:xfrm>
        </p:grpSpPr>
        <p:grpSp>
          <p:nvGrpSpPr>
            <p:cNvPr id="7" name="Group 7"/>
            <p:cNvGrpSpPr/>
            <p:nvPr/>
          </p:nvGrpSpPr>
          <p:grpSpPr>
            <a:xfrm>
              <a:off x="4048113" y="990893"/>
              <a:ext cx="345734" cy="34573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89CE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2235901" y="172867"/>
              <a:ext cx="345734" cy="34573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10A4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327002" y="818026"/>
              <a:ext cx="345734" cy="34573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ADFE8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334093" y="518601"/>
              <a:ext cx="345734" cy="345734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10A4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345734" cy="345734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89CE3"/>
              </a:solidFill>
            </p:spPr>
          </p:sp>
        </p:grpSp>
      </p:grpSp>
      <p:sp>
        <p:nvSpPr>
          <p:cNvPr id="17" name="Freeform 17"/>
          <p:cNvSpPr/>
          <p:nvPr/>
        </p:nvSpPr>
        <p:spPr>
          <a:xfrm>
            <a:off x="9606734" y="3067998"/>
            <a:ext cx="8190941" cy="4532321"/>
          </a:xfrm>
          <a:custGeom>
            <a:avLst/>
            <a:gdLst/>
            <a:ahLst/>
            <a:cxnLst/>
            <a:rect l="l" t="t" r="r" b="b"/>
            <a:pathLst>
              <a:path w="8190941" h="4532321">
                <a:moveTo>
                  <a:pt x="0" y="0"/>
                </a:moveTo>
                <a:lnTo>
                  <a:pt x="8190941" y="0"/>
                </a:lnTo>
                <a:lnTo>
                  <a:pt x="8190941" y="4532321"/>
                </a:lnTo>
                <a:lnTo>
                  <a:pt x="0" y="4532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3183334"/>
            <a:ext cx="7450621" cy="1564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82"/>
              </a:lnSpc>
            </a:pPr>
            <a:r>
              <a:rPr lang="en-US" sz="11782" dirty="0">
                <a:solidFill>
                  <a:srgbClr val="010A4F"/>
                </a:solidFill>
                <a:latin typeface="Rockwell" panose="02060603020205020403" pitchFamily="18" charset="0"/>
              </a:rPr>
              <a:t>Picture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634132" y="5095875"/>
            <a:ext cx="7683150" cy="4632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9"/>
              </a:lnSpc>
            </a:pPr>
            <a:r>
              <a:rPr lang="en-US" sz="2635" dirty="0">
                <a:solidFill>
                  <a:srgbClr val="010A4F"/>
                </a:solidFill>
                <a:latin typeface="Canva Sans"/>
              </a:rPr>
              <a:t>Cold chain equipment that is not compatible with WHO–UNICEF product information sheets (PIS) cannot ensure the storage temperatures required for different types of vaccines. Moreover, if not well maintained, PIS-compatible equipment may malfunction and may put vaccines at risk of exposure to unacceptable temperatures. The World Health Organization reports over 50% vaccine wastage around the world.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56110">
            <a:off x="1558775" y="-126748"/>
            <a:ext cx="16165533" cy="10847923"/>
          </a:xfrm>
          <a:custGeom>
            <a:avLst/>
            <a:gdLst/>
            <a:ahLst/>
            <a:cxnLst/>
            <a:rect l="l" t="t" r="r" b="b"/>
            <a:pathLst>
              <a:path w="16165533" h="10847923">
                <a:moveTo>
                  <a:pt x="0" y="0"/>
                </a:moveTo>
                <a:lnTo>
                  <a:pt x="16165533" y="0"/>
                </a:lnTo>
                <a:lnTo>
                  <a:pt x="16165533" y="10847923"/>
                </a:lnTo>
                <a:lnTo>
                  <a:pt x="0" y="108479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42263">
            <a:off x="-4534186" y="-200084"/>
            <a:ext cx="22261138" cy="4117667"/>
          </a:xfrm>
          <a:custGeom>
            <a:avLst/>
            <a:gdLst/>
            <a:ahLst/>
            <a:cxnLst/>
            <a:rect l="l" t="t" r="r" b="b"/>
            <a:pathLst>
              <a:path w="22261138" h="4117667">
                <a:moveTo>
                  <a:pt x="0" y="0"/>
                </a:moveTo>
                <a:lnTo>
                  <a:pt x="22261138" y="0"/>
                </a:lnTo>
                <a:lnTo>
                  <a:pt x="22261138" y="4117667"/>
                </a:lnTo>
                <a:lnTo>
                  <a:pt x="0" y="4117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-588606" y="4269304"/>
            <a:ext cx="28029599" cy="5850415"/>
          </a:xfrm>
          <a:custGeom>
            <a:avLst/>
            <a:gdLst/>
            <a:ahLst/>
            <a:cxnLst/>
            <a:rect l="l" t="t" r="r" b="b"/>
            <a:pathLst>
              <a:path w="28029599" h="5850415">
                <a:moveTo>
                  <a:pt x="0" y="0"/>
                </a:moveTo>
                <a:lnTo>
                  <a:pt x="28029599" y="0"/>
                </a:lnTo>
                <a:lnTo>
                  <a:pt x="28029599" y="5850414"/>
                </a:lnTo>
                <a:lnTo>
                  <a:pt x="0" y="58504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86966" y="-134346"/>
            <a:ext cx="5417160" cy="4591043"/>
          </a:xfrm>
          <a:custGeom>
            <a:avLst/>
            <a:gdLst/>
            <a:ahLst/>
            <a:cxnLst/>
            <a:rect l="l" t="t" r="r" b="b"/>
            <a:pathLst>
              <a:path w="5417160" h="4591043">
                <a:moveTo>
                  <a:pt x="0" y="0"/>
                </a:moveTo>
                <a:lnTo>
                  <a:pt x="5417160" y="0"/>
                </a:lnTo>
                <a:lnTo>
                  <a:pt x="5417160" y="4591043"/>
                </a:lnTo>
                <a:lnTo>
                  <a:pt x="0" y="45910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680894" y="4807651"/>
            <a:ext cx="6862215" cy="9363166"/>
          </a:xfrm>
          <a:custGeom>
            <a:avLst/>
            <a:gdLst/>
            <a:ahLst/>
            <a:cxnLst/>
            <a:rect l="l" t="t" r="r" b="b"/>
            <a:pathLst>
              <a:path w="6862215" h="9363166">
                <a:moveTo>
                  <a:pt x="0" y="0"/>
                </a:moveTo>
                <a:lnTo>
                  <a:pt x="6862215" y="0"/>
                </a:lnTo>
                <a:lnTo>
                  <a:pt x="6862215" y="9363166"/>
                </a:lnTo>
                <a:lnTo>
                  <a:pt x="0" y="93631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22390" y="658537"/>
            <a:ext cx="16643219" cy="8969927"/>
            <a:chOff x="0" y="0"/>
            <a:chExt cx="2680843" cy="14448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80843" cy="1444851"/>
            </a:xfrm>
            <a:custGeom>
              <a:avLst/>
              <a:gdLst/>
              <a:ahLst/>
              <a:cxnLst/>
              <a:rect l="l" t="t" r="r" b="b"/>
              <a:pathLst>
                <a:path w="2680843" h="1444851">
                  <a:moveTo>
                    <a:pt x="0" y="0"/>
                  </a:moveTo>
                  <a:lnTo>
                    <a:pt x="2680843" y="0"/>
                  </a:lnTo>
                  <a:lnTo>
                    <a:pt x="2680843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2325775"/>
            <a:ext cx="8422278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4"/>
              </a:lnSpc>
            </a:pPr>
            <a:r>
              <a:rPr lang="en-US" sz="10353" dirty="0" smtClean="0">
                <a:solidFill>
                  <a:srgbClr val="010A4F"/>
                </a:solidFill>
                <a:latin typeface="Rockwell" panose="02060603020205020403" pitchFamily="18" charset="0"/>
              </a:rPr>
              <a:t>ITERATIONS</a:t>
            </a:r>
            <a:endParaRPr lang="en-US" sz="10353" dirty="0">
              <a:solidFill>
                <a:srgbClr val="010A4F"/>
              </a:solidFill>
              <a:latin typeface="Rockwell" panose="02060603020205020403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47800" y="5278011"/>
            <a:ext cx="8046997" cy="159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89"/>
              </a:lnSpc>
            </a:pPr>
            <a:r>
              <a:rPr lang="en-US" sz="11989" dirty="0">
                <a:solidFill>
                  <a:srgbClr val="010A4F"/>
                </a:solidFill>
                <a:latin typeface="Rockwell" panose="02060603020205020403" pitchFamily="18" charset="0"/>
              </a:rPr>
              <a:t>SOLUTION</a:t>
            </a:r>
          </a:p>
        </p:txBody>
      </p:sp>
      <p:grpSp>
        <p:nvGrpSpPr>
          <p:cNvPr id="11" name="Group 11"/>
          <p:cNvGrpSpPr/>
          <p:nvPr/>
        </p:nvGrpSpPr>
        <p:grpSpPr>
          <a:xfrm rot="-5941485">
            <a:off x="2045283" y="3938293"/>
            <a:ext cx="1193892" cy="1067166"/>
            <a:chOff x="0" y="0"/>
            <a:chExt cx="1591856" cy="142288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365192"/>
              <a:ext cx="421121" cy="421121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AFB9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861471" y="0"/>
              <a:ext cx="730384" cy="730384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1EEFE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552960" y="1057846"/>
              <a:ext cx="365042" cy="365042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89CE3"/>
              </a:solidFill>
            </p:spPr>
          </p:sp>
        </p:grpSp>
      </p:grpSp>
      <p:sp>
        <p:nvSpPr>
          <p:cNvPr id="18" name="AutoShape 18"/>
          <p:cNvSpPr/>
          <p:nvPr/>
        </p:nvSpPr>
        <p:spPr>
          <a:xfrm rot="-5400000">
            <a:off x="6329722" y="5213352"/>
            <a:ext cx="6140389" cy="0"/>
          </a:xfrm>
          <a:prstGeom prst="line">
            <a:avLst/>
          </a:prstGeom>
          <a:ln w="38100" cap="flat">
            <a:solidFill>
              <a:srgbClr val="010A4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11325914" y="4764991"/>
            <a:ext cx="3543183" cy="4724243"/>
          </a:xfrm>
          <a:custGeom>
            <a:avLst/>
            <a:gdLst/>
            <a:ahLst/>
            <a:cxnLst/>
            <a:rect l="l" t="t" r="r" b="b"/>
            <a:pathLst>
              <a:path w="3543183" h="4724243">
                <a:moveTo>
                  <a:pt x="0" y="0"/>
                </a:moveTo>
                <a:lnTo>
                  <a:pt x="3543182" y="0"/>
                </a:lnTo>
                <a:lnTo>
                  <a:pt x="3543182" y="4724243"/>
                </a:lnTo>
                <a:lnTo>
                  <a:pt x="0" y="47242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295907" y="3631550"/>
            <a:ext cx="2300476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32"/>
              </a:lnSpc>
            </a:pPr>
            <a:r>
              <a:rPr lang="en-US" sz="10632" dirty="0">
                <a:solidFill>
                  <a:srgbClr val="010A4F"/>
                </a:solidFill>
                <a:latin typeface="Rockwell" panose="02060603020205020403" pitchFamily="18" charset="0"/>
              </a:rPr>
              <a:t>of</a:t>
            </a:r>
            <a:r>
              <a:rPr lang="en-US" sz="10632" dirty="0">
                <a:solidFill>
                  <a:srgbClr val="010A4F"/>
                </a:solidFill>
                <a:latin typeface="Abril Fatface Bold"/>
              </a:rPr>
              <a:t>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94796" y="1353704"/>
            <a:ext cx="7584636" cy="3028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2"/>
              </a:lnSpc>
            </a:pPr>
            <a:r>
              <a:rPr lang="en-US" sz="2578" spc="-25" dirty="0">
                <a:solidFill>
                  <a:srgbClr val="454699"/>
                </a:solidFill>
                <a:latin typeface="Canva Sans" panose="020B0604020202020204" charset="0"/>
              </a:rPr>
              <a:t>1st Prototype: The first prototype is a paper prototype made out of foam board. This prototype gave us an idea of the dimensions required for our icebox and the placement of the </a:t>
            </a:r>
            <a:r>
              <a:rPr lang="en-US" sz="2578" spc="-25" dirty="0" err="1">
                <a:solidFill>
                  <a:srgbClr val="454699"/>
                </a:solidFill>
                <a:latin typeface="Canva Sans" panose="020B0604020202020204" charset="0"/>
              </a:rPr>
              <a:t>peltier</a:t>
            </a:r>
            <a:r>
              <a:rPr lang="en-US" sz="2578" spc="-25" dirty="0">
                <a:solidFill>
                  <a:srgbClr val="454699"/>
                </a:solidFill>
                <a:latin typeface="Canva Sans" panose="020B0604020202020204" charset="0"/>
              </a:rPr>
              <a:t> blocks and </a:t>
            </a:r>
            <a:r>
              <a:rPr lang="en-US" sz="2578" spc="-25" dirty="0" err="1">
                <a:solidFill>
                  <a:srgbClr val="454699"/>
                </a:solidFill>
                <a:latin typeface="Canva Sans" panose="020B0604020202020204" charset="0"/>
              </a:rPr>
              <a:t>heatsinks</a:t>
            </a:r>
            <a:r>
              <a:rPr lang="en-US" sz="2578" spc="-25" dirty="0">
                <a:solidFill>
                  <a:srgbClr val="454699"/>
                </a:solidFill>
                <a:latin typeface="Canva Sans" panose="020B0604020202020204" charset="0"/>
              </a:rPr>
              <a:t>. We initially thought of making the legs of our icebox with wood but then changed plans and switched to PVC </a:t>
            </a:r>
            <a:r>
              <a:rPr lang="en-US" sz="2578" spc="-25" dirty="0" smtClean="0">
                <a:solidFill>
                  <a:srgbClr val="454699"/>
                </a:solidFill>
                <a:latin typeface="Canva Sans" panose="020B0604020202020204" charset="0"/>
              </a:rPr>
              <a:t>pipes</a:t>
            </a:r>
            <a:endParaRPr lang="en-US" sz="2578" spc="-25" dirty="0">
              <a:solidFill>
                <a:srgbClr val="454699"/>
              </a:solidFill>
              <a:latin typeface="Canva Sans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1509" y="596535"/>
            <a:ext cx="17259300" cy="903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769" lvl="1" indent="-346384" algn="ctr">
              <a:lnSpc>
                <a:spcPts val="4492"/>
              </a:lnSpc>
              <a:buFont typeface="Arial"/>
              <a:buChar char="•"/>
            </a:pPr>
            <a:r>
              <a:rPr lang="en-US" sz="3208" dirty="0">
                <a:solidFill>
                  <a:srgbClr val="000000"/>
                </a:solidFill>
                <a:latin typeface="Canva Sans Bold"/>
              </a:rPr>
              <a:t>2nd Prototype: </a:t>
            </a:r>
            <a:r>
              <a:rPr lang="en-US" sz="3208" dirty="0">
                <a:solidFill>
                  <a:srgbClr val="000000"/>
                </a:solidFill>
                <a:latin typeface="Canva Sans"/>
              </a:rPr>
              <a:t>the second prototype is the </a:t>
            </a:r>
            <a:r>
              <a:rPr lang="en-US" sz="3208" dirty="0" err="1">
                <a:solidFill>
                  <a:srgbClr val="000000"/>
                </a:solidFill>
                <a:latin typeface="Canva Sans"/>
              </a:rPr>
              <a:t>thermocol</a:t>
            </a:r>
            <a:r>
              <a:rPr lang="en-US" sz="3208" dirty="0">
                <a:solidFill>
                  <a:srgbClr val="000000"/>
                </a:solidFill>
                <a:latin typeface="Canva Sans"/>
              </a:rPr>
              <a:t> icebox. We cut out the large </a:t>
            </a:r>
            <a:r>
              <a:rPr lang="en-US" sz="3208" dirty="0" err="1">
                <a:solidFill>
                  <a:srgbClr val="000000"/>
                </a:solidFill>
                <a:latin typeface="Canva Sans"/>
              </a:rPr>
              <a:t>thermocol</a:t>
            </a:r>
            <a:r>
              <a:rPr lang="en-US" sz="3208" dirty="0">
                <a:solidFill>
                  <a:srgbClr val="000000"/>
                </a:solidFill>
                <a:latin typeface="Canva Sans"/>
              </a:rPr>
              <a:t> box into a smaller one using the dimensions of the paper prototype and attached 4 </a:t>
            </a:r>
            <a:r>
              <a:rPr lang="en-US" sz="3208" dirty="0" err="1">
                <a:solidFill>
                  <a:srgbClr val="000000"/>
                </a:solidFill>
                <a:latin typeface="Canva Sans"/>
              </a:rPr>
              <a:t>peltier</a:t>
            </a:r>
            <a:r>
              <a:rPr lang="en-US" sz="3208" dirty="0">
                <a:solidFill>
                  <a:srgbClr val="000000"/>
                </a:solidFill>
                <a:latin typeface="Canva Sans"/>
              </a:rPr>
              <a:t> blocks in a parallel circuitry with 1 breadboard and a battery. The main issue that we faced with this iteration is that the battery was not enough to power the 4 peltiers - it worked momentarily but ran out very quickly. </a:t>
            </a:r>
          </a:p>
          <a:p>
            <a:pPr marL="692769" lvl="1" indent="-346384" algn="ctr">
              <a:lnSpc>
                <a:spcPts val="4492"/>
              </a:lnSpc>
              <a:buFont typeface="Arial"/>
              <a:buChar char="•"/>
            </a:pPr>
            <a:r>
              <a:rPr lang="en-US" sz="3208" dirty="0">
                <a:solidFill>
                  <a:srgbClr val="000000"/>
                </a:solidFill>
                <a:latin typeface="Canva Sans Bold"/>
              </a:rPr>
              <a:t>3rd Prototype: </a:t>
            </a:r>
            <a:r>
              <a:rPr lang="en-US" sz="3208" dirty="0">
                <a:solidFill>
                  <a:srgbClr val="000000"/>
                </a:solidFill>
                <a:latin typeface="Canva Sans"/>
              </a:rPr>
              <a:t>the third prototype was aimed at solving the issue of the battery. We decided to use a battery only for the temperature sensor and to power the </a:t>
            </a:r>
            <a:r>
              <a:rPr lang="en-US" sz="3208" dirty="0" err="1">
                <a:solidFill>
                  <a:srgbClr val="000000"/>
                </a:solidFill>
                <a:latin typeface="Canva Sans"/>
              </a:rPr>
              <a:t>arduino</a:t>
            </a:r>
            <a:r>
              <a:rPr lang="en-US" sz="3208" dirty="0">
                <a:solidFill>
                  <a:srgbClr val="000000"/>
                </a:solidFill>
                <a:latin typeface="Canva Sans"/>
              </a:rPr>
              <a:t>. For the </a:t>
            </a:r>
            <a:r>
              <a:rPr lang="en-US" sz="3208" dirty="0" err="1">
                <a:solidFill>
                  <a:srgbClr val="000000"/>
                </a:solidFill>
                <a:latin typeface="Canva Sans"/>
              </a:rPr>
              <a:t>pelteirs</a:t>
            </a:r>
            <a:r>
              <a:rPr lang="en-US" sz="3208" dirty="0">
                <a:solidFill>
                  <a:srgbClr val="000000"/>
                </a:solidFill>
                <a:latin typeface="Canva Sans"/>
              </a:rPr>
              <a:t> we used the mains - an AC to DC convertor. We also added relays to the circuit because we were using mains. </a:t>
            </a:r>
          </a:p>
          <a:p>
            <a:pPr marL="692769" lvl="1" indent="-346384" algn="ctr">
              <a:lnSpc>
                <a:spcPts val="4492"/>
              </a:lnSpc>
              <a:buFont typeface="Arial"/>
              <a:buChar char="•"/>
            </a:pPr>
            <a:r>
              <a:rPr lang="en-US" sz="3208" dirty="0">
                <a:solidFill>
                  <a:srgbClr val="000000"/>
                </a:solidFill>
                <a:latin typeface="Canva Sans Bold"/>
              </a:rPr>
              <a:t>4th Prototype: </a:t>
            </a:r>
            <a:r>
              <a:rPr lang="en-US" sz="3208" dirty="0">
                <a:solidFill>
                  <a:srgbClr val="000000"/>
                </a:solidFill>
                <a:latin typeface="Canva Sans"/>
              </a:rPr>
              <a:t>in the fourth prototype we changed our breadboard and used a larger one for a cleaner looking circuit. We reduced the number of peltiers to 3 because our project wasn’t working with 4 as 2 of the peltiers had stopped working. </a:t>
            </a:r>
          </a:p>
          <a:p>
            <a:pPr marL="692769" lvl="1" indent="-346384" algn="ctr">
              <a:lnSpc>
                <a:spcPts val="4492"/>
              </a:lnSpc>
              <a:buFont typeface="Arial"/>
              <a:buChar char="•"/>
            </a:pPr>
            <a:r>
              <a:rPr lang="en-US" sz="3208" dirty="0">
                <a:solidFill>
                  <a:srgbClr val="000000"/>
                </a:solidFill>
                <a:latin typeface="Canva Sans Bold"/>
              </a:rPr>
              <a:t>5th Prototype: </a:t>
            </a:r>
            <a:r>
              <a:rPr lang="en-US" sz="3208" dirty="0">
                <a:solidFill>
                  <a:srgbClr val="000000"/>
                </a:solidFill>
                <a:latin typeface="Canva Sans"/>
              </a:rPr>
              <a:t>We were facing issues with the peltiers because the heating effect was overpowering the cooling effect despite the </a:t>
            </a:r>
            <a:r>
              <a:rPr lang="en-US" sz="3208" dirty="0" err="1">
                <a:solidFill>
                  <a:srgbClr val="000000"/>
                </a:solidFill>
                <a:latin typeface="Canva Sans"/>
              </a:rPr>
              <a:t>heatsinks</a:t>
            </a:r>
            <a:r>
              <a:rPr lang="en-US" sz="3208" dirty="0">
                <a:solidFill>
                  <a:srgbClr val="000000"/>
                </a:solidFill>
                <a:latin typeface="Canva Sans"/>
              </a:rPr>
              <a:t>. We decided to add a fan so that it would further drive out the heat and so counteract the overheating. </a:t>
            </a:r>
          </a:p>
          <a:p>
            <a:pPr algn="ctr">
              <a:lnSpc>
                <a:spcPts val="4492"/>
              </a:lnSpc>
            </a:pPr>
            <a:endParaRPr lang="en-US" sz="3208" dirty="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24" y="-1861193"/>
            <a:ext cx="9829800" cy="12306300"/>
            <a:chOff x="0" y="0"/>
            <a:chExt cx="1828828" cy="22895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28" cy="2289579"/>
            </a:xfrm>
            <a:custGeom>
              <a:avLst/>
              <a:gdLst/>
              <a:ahLst/>
              <a:cxnLst/>
              <a:rect l="l" t="t" r="r" b="b"/>
              <a:pathLst>
                <a:path w="1828828" h="2289579">
                  <a:moveTo>
                    <a:pt x="0" y="0"/>
                  </a:moveTo>
                  <a:lnTo>
                    <a:pt x="1828828" y="0"/>
                  </a:lnTo>
                  <a:lnTo>
                    <a:pt x="1828828" y="2289579"/>
                  </a:lnTo>
                  <a:lnTo>
                    <a:pt x="0" y="2289579"/>
                  </a:lnTo>
                  <a:close/>
                </a:path>
              </a:pathLst>
            </a:custGeom>
            <a:solidFill>
              <a:srgbClr val="E1EEFE">
                <a:alpha val="92941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-477057" y="3387456"/>
            <a:ext cx="15805162" cy="3570601"/>
          </a:xfrm>
          <a:custGeom>
            <a:avLst/>
            <a:gdLst/>
            <a:ahLst/>
            <a:cxnLst/>
            <a:rect l="l" t="t" r="r" b="b"/>
            <a:pathLst>
              <a:path w="15805162" h="3570601">
                <a:moveTo>
                  <a:pt x="0" y="0"/>
                </a:moveTo>
                <a:lnTo>
                  <a:pt x="15805162" y="0"/>
                </a:lnTo>
                <a:lnTo>
                  <a:pt x="15805162" y="3570602"/>
                </a:lnTo>
                <a:lnTo>
                  <a:pt x="0" y="3570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90884" y="3411157"/>
            <a:ext cx="7064513" cy="176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85"/>
              </a:lnSpc>
            </a:pPr>
            <a:r>
              <a:rPr lang="en-US" sz="13285" dirty="0">
                <a:solidFill>
                  <a:srgbClr val="010A4F"/>
                </a:solidFill>
                <a:latin typeface="Rockwell" panose="02060603020205020403" pitchFamily="18" charset="0"/>
              </a:rPr>
              <a:t>FINAL</a:t>
            </a:r>
          </a:p>
        </p:txBody>
      </p:sp>
      <p:grpSp>
        <p:nvGrpSpPr>
          <p:cNvPr id="6" name="Group 6"/>
          <p:cNvGrpSpPr/>
          <p:nvPr/>
        </p:nvGrpSpPr>
        <p:grpSpPr>
          <a:xfrm rot="-482310">
            <a:off x="2005841" y="2361091"/>
            <a:ext cx="3295385" cy="1002470"/>
            <a:chOff x="0" y="0"/>
            <a:chExt cx="4393847" cy="1336627"/>
          </a:xfrm>
        </p:grpSpPr>
        <p:grpSp>
          <p:nvGrpSpPr>
            <p:cNvPr id="7" name="Group 7"/>
            <p:cNvGrpSpPr/>
            <p:nvPr/>
          </p:nvGrpSpPr>
          <p:grpSpPr>
            <a:xfrm>
              <a:off x="4048113" y="990893"/>
              <a:ext cx="345734" cy="34573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89CE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2235901" y="172867"/>
              <a:ext cx="345734" cy="34573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10A4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327002" y="818026"/>
              <a:ext cx="345734" cy="34573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ADFE8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334093" y="518601"/>
              <a:ext cx="345734" cy="345734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10A4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345734" cy="345734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89CE3"/>
              </a:solidFill>
            </p:spPr>
          </p:sp>
        </p:grpSp>
      </p:grpSp>
      <p:pic>
        <p:nvPicPr>
          <p:cNvPr id="17" name="Picture 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657" r="657"/>
          <a:stretch>
            <a:fillRect/>
          </a:stretch>
        </p:blipFill>
        <p:spPr>
          <a:xfrm>
            <a:off x="9208659" y="2704133"/>
            <a:ext cx="8919543" cy="5084139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90884" y="4933955"/>
            <a:ext cx="7480993" cy="1564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82"/>
              </a:lnSpc>
            </a:pPr>
            <a:r>
              <a:rPr lang="en-US" sz="11782" dirty="0">
                <a:solidFill>
                  <a:srgbClr val="010A4F"/>
                </a:solidFill>
                <a:latin typeface="Rockwell" panose="02060603020205020403" pitchFamily="18" charset="0"/>
              </a:rPr>
              <a:t>PRODUCT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386</Words>
  <Application>Microsoft Office PowerPoint</Application>
  <PresentationFormat>Custom</PresentationFormat>
  <Paragraphs>18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Rockwell</vt:lpstr>
      <vt:lpstr>Canva Sans Bold</vt:lpstr>
      <vt:lpstr>Canva Sans</vt:lpstr>
      <vt:lpstr>Abril Fatface Bold</vt:lpstr>
      <vt:lpstr>Calibri</vt:lpstr>
      <vt:lpstr>Roboto Bold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Vaccine</dc:title>
  <dc:creator>Dr Mitesh shah</dc:creator>
  <cp:lastModifiedBy>Dr Mitesh shah</cp:lastModifiedBy>
  <cp:revision>11</cp:revision>
  <dcterms:created xsi:type="dcterms:W3CDTF">2006-08-16T00:00:00Z</dcterms:created>
  <dcterms:modified xsi:type="dcterms:W3CDTF">2023-07-11T11:10:23Z</dcterms:modified>
  <dc:identifier>DAFn3XuVBqY</dc:identifier>
</cp:coreProperties>
</file>